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50" r:id="rId2"/>
    <p:sldMasterId id="2147483652" r:id="rId3"/>
  </p:sldMasterIdLst>
  <p:notesMasterIdLst>
    <p:notesMasterId r:id="rId10"/>
  </p:notesMasterIdLst>
  <p:sldIdLst>
    <p:sldId id="260" r:id="rId4"/>
    <p:sldId id="270" r:id="rId5"/>
    <p:sldId id="268" r:id="rId6"/>
    <p:sldId id="310" r:id="rId7"/>
    <p:sldId id="269" r:id="rId8"/>
    <p:sldId id="308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01E044BB-0FEA-474C-8E78-1D3C2FC45071}">
          <p14:sldIdLst>
            <p14:sldId id="260"/>
            <p14:sldId id="270"/>
            <p14:sldId id="268"/>
            <p14:sldId id="310"/>
            <p14:sldId id="269"/>
            <p14:sldId id="308"/>
          </p14:sldIdLst>
        </p14:section>
        <p14:section name="Divider Page" id="{79EF79E7-F59A-4680-A454-B9EC8D0DEFF0}">
          <p14:sldIdLst/>
        </p14:section>
        <p14:section name="Content Page" id="{23DE2223-F932-4C93-B49D-A399D5A8B1C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4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D271B-8C27-4E67-99AD-C379AEB88EBB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DCFC4-BB4E-4EEB-B0AF-576DB4F51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4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latin typeface="DB Helvethaica X 75 Bd" panose="02000506090000020004" pitchFamily="2" charset="-34"/>
                <a:cs typeface="DB Helvethaica X 75 Bd" panose="02000506090000020004" pitchFamily="2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latin typeface="DB Helvethaica X 45 Li" panose="02000506090000020004" pitchFamily="2" charset="-34"/>
                <a:cs typeface="DB Helvethaica X 45 Li" panose="02000506090000020004" pitchFamily="2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FB40-91C2-4C4A-B01C-BBD3DEE02634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FD1B-9E88-46B3-A24D-528F25E3D9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27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>
              <a:defRPr sz="2800"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>
              <a:defRPr sz="2400"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>
              <a:defRPr sz="2000"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>
              <a:defRPr sz="2000"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57D868D-10AC-4596-AE22-114F48EB490B}" type="datetimeFigureOut">
              <a:rPr lang="th-TH" smtClean="0"/>
              <a:pPr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3234E9C5-A53F-4CEA-BEB9-BA89322B4AB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016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57D868D-10AC-4596-AE22-114F48EB490B}" type="datetimeFigureOut">
              <a:rPr lang="th-TH" smtClean="0"/>
              <a:pPr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3234E9C5-A53F-4CEA-BEB9-BA89322B4AB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46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="1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BE45-BC4C-4D53-B4C3-91AAF1ECE19E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956-26B1-45B8-BBEC-E71E2D0440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066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868D-10AC-4596-AE22-114F48EB490B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E9C5-A53F-4CEA-BEB9-BA89322B4A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720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57D868D-10AC-4596-AE22-114F48EB490B}" type="datetimeFigureOut">
              <a:rPr lang="th-TH" smtClean="0"/>
              <a:pPr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3234E9C5-A53F-4CEA-BEB9-BA89322B4AB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58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57D868D-10AC-4596-AE22-114F48EB490B}" type="datetimeFigureOut">
              <a:rPr lang="th-TH" smtClean="0"/>
              <a:pPr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3234E9C5-A53F-4CEA-BEB9-BA89322B4AB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256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57D868D-10AC-4596-AE22-114F48EB490B}" type="datetimeFigureOut">
              <a:rPr lang="th-TH" smtClean="0"/>
              <a:pPr/>
              <a:t>27/01/65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3234E9C5-A53F-4CEA-BEB9-BA89322B4AB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445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A57D868D-10AC-4596-AE22-114F48EB490B}" type="datetimeFigureOut">
              <a:rPr lang="th-TH" smtClean="0"/>
              <a:pPr/>
              <a:t>27/01/65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fld id="{3234E9C5-A53F-4CEA-BEB9-BA89322B4AB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609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868D-10AC-4596-AE22-114F48EB490B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E9C5-A53F-4CEA-BEB9-BA89322B4A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44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868D-10AC-4596-AE22-114F48EB490B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E9C5-A53F-4CEA-BEB9-BA89322B4A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056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9FB40-91C2-4C4A-B01C-BBD3DEE02634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DFD1B-9E88-46B3-A24D-528F25E3D9BA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1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BE45-BC4C-4D53-B4C3-91AAF1ECE19E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8F956-26B1-45B8-BBEC-E71E2D044057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2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D868D-10AC-4596-AE22-114F48EB490B}" type="datetimeFigureOut">
              <a:rPr lang="th-TH" smtClean="0"/>
              <a:t>27/01/65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E9C5-A53F-4CEA-BEB9-BA89322B4A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25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University of Bremen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Summer Research Internship Program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3198"/>
            <a:ext cx="9144000" cy="234584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Peter Haddawy</a:t>
            </a:r>
          </a:p>
          <a:p>
            <a:r>
              <a:rPr lang="en-US" dirty="0">
                <a:solidFill>
                  <a:schemeClr val="bg1"/>
                </a:solidFill>
              </a:rPr>
              <a:t>Mahidol-Bremen Medical Informatics Research Unit</a:t>
            </a:r>
          </a:p>
          <a:p>
            <a:r>
              <a:rPr lang="en-US" dirty="0">
                <a:solidFill>
                  <a:schemeClr val="bg1"/>
                </a:solidFill>
              </a:rPr>
              <a:t>Faculty of ICT</a:t>
            </a:r>
          </a:p>
          <a:p>
            <a:r>
              <a:rPr lang="en-US" dirty="0">
                <a:solidFill>
                  <a:schemeClr val="bg1"/>
                </a:solidFill>
              </a:rPr>
              <a:t>Mahidol University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519" y="181106"/>
            <a:ext cx="1956242" cy="6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6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0688"/>
            <a:ext cx="6438499" cy="466679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Tentative dates: May 16 – Aug 8 (12 weeks)</a:t>
            </a:r>
          </a:p>
          <a:p>
            <a:r>
              <a:rPr lang="en-US" sz="3600" dirty="0"/>
              <a:t>About 20 students</a:t>
            </a:r>
          </a:p>
          <a:p>
            <a:pPr lvl="1"/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, 3</a:t>
            </a:r>
            <a:r>
              <a:rPr lang="en-US" sz="3200" baseline="30000" dirty="0"/>
              <a:t>rd</a:t>
            </a:r>
            <a:r>
              <a:rPr lang="en-US" sz="3200" dirty="0"/>
              <a:t> ,and 4</a:t>
            </a:r>
            <a:r>
              <a:rPr lang="en-US" sz="3200" baseline="30000" dirty="0"/>
              <a:t>th</a:t>
            </a:r>
            <a:r>
              <a:rPr lang="en-US" sz="3200" dirty="0"/>
              <a:t> year Undergrad, MS, PhD</a:t>
            </a:r>
          </a:p>
          <a:p>
            <a:r>
              <a:rPr lang="en-US" sz="3600" dirty="0"/>
              <a:t>CGPA </a:t>
            </a:r>
            <a:r>
              <a:rPr lang="en-US" sz="3600" dirty="0">
                <a:sym typeface="Symbol" panose="05050102010706020507" pitchFamily="18" charset="2"/>
              </a:rPr>
              <a:t> 3.0</a:t>
            </a:r>
            <a:endParaRPr lang="en-US" sz="3600" dirty="0"/>
          </a:p>
          <a:p>
            <a:r>
              <a:rPr lang="en-US" sz="3600" dirty="0"/>
              <a:t>Scholarships available on a competitive basis</a:t>
            </a:r>
          </a:p>
          <a:p>
            <a:r>
              <a:rPr lang="en-US" sz="3600" dirty="0"/>
              <a:t>Particularly interested in </a:t>
            </a:r>
          </a:p>
          <a:p>
            <a:pPr lvl="1"/>
            <a:r>
              <a:rPr lang="en-US" sz="3200" dirty="0"/>
              <a:t>Students whose internship is linked to their senior project</a:t>
            </a:r>
          </a:p>
          <a:p>
            <a:pPr lvl="1"/>
            <a:r>
              <a:rPr lang="en-US" sz="3200" dirty="0"/>
              <a:t>Students who want to publish their work</a:t>
            </a:r>
          </a:p>
          <a:p>
            <a:r>
              <a:rPr lang="en-US" sz="3600" dirty="0"/>
              <a:t>Required to be vaccinated with a COVID vaccine accepted in Europe</a:t>
            </a:r>
          </a:p>
          <a:p>
            <a:r>
              <a:rPr lang="en-US" sz="3600" dirty="0"/>
              <a:t>Recommend getting a booster before traveling if possible; otherwise can get in Bremen</a:t>
            </a:r>
          </a:p>
        </p:txBody>
      </p:sp>
      <p:pic>
        <p:nvPicPr>
          <p:cNvPr id="2050" name="Picture 2" descr="Bremen">
            <a:extLst>
              <a:ext uri="{FF2B5EF4-FFF2-40B4-BE49-F238E27FC236}">
                <a16:creationId xmlns:a16="http://schemas.microsoft.com/office/drawing/2014/main" id="{D5270D82-735E-493A-85F3-EF2844F9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393" y="3825900"/>
            <a:ext cx="3586414" cy="25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mapse.com/storage/2018/09/university-of-bremen-6.jpg">
            <a:extLst>
              <a:ext uri="{FF2B5EF4-FFF2-40B4-BE49-F238E27FC236}">
                <a16:creationId xmlns:a16="http://schemas.microsoft.com/office/drawing/2014/main" id="{27C1B6CC-B5F6-402D-BED7-AB94A7955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69" y="802200"/>
            <a:ext cx="3702502" cy="260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12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83" y="1328163"/>
            <a:ext cx="4371150" cy="3312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Bremen Spatial Cognition Center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Computer Graphics and VR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Communications Networks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Digital Media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Inst. for AI (Robotics)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Software Engineering</a:t>
            </a:r>
          </a:p>
          <a:p>
            <a:pPr marL="0" indent="0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" y="4880692"/>
            <a:ext cx="2656841" cy="1773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72" y="4538698"/>
            <a:ext cx="2833787" cy="2124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095" y="4622882"/>
            <a:ext cx="2786375" cy="2086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82" y="4567603"/>
            <a:ext cx="2920482" cy="2197439"/>
          </a:xfrm>
          <a:prstGeom prst="rect">
            <a:avLst/>
          </a:prstGeom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80" y="1657999"/>
            <a:ext cx="2697751" cy="88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gvr.informatik.uni-bremen.de/img/cgv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51" y="590764"/>
            <a:ext cx="1407833" cy="139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61858" y="3657849"/>
            <a:ext cx="2584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44266"/>
                </a:solidFill>
                <a:latin typeface="Trebuchet MS" panose="020B0603020202020204" pitchFamily="34" charset="0"/>
              </a:rPr>
              <a:t>Digital Media Lab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004" y="2382923"/>
            <a:ext cx="2900483" cy="1202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3159" y="2651874"/>
            <a:ext cx="2422774" cy="6334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7B5CE3-F96A-4ABC-9FC8-5932ED692A90}"/>
              </a:ext>
            </a:extLst>
          </p:cNvPr>
          <p:cNvSpPr/>
          <p:nvPr/>
        </p:nvSpPr>
        <p:spPr>
          <a:xfrm>
            <a:off x="8299154" y="3712616"/>
            <a:ext cx="3390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44266"/>
                </a:solidFill>
                <a:latin typeface="Trebuchet MS" panose="020B0603020202020204" pitchFamily="34" charset="0"/>
              </a:rPr>
              <a:t>Software Engineering Lab</a:t>
            </a:r>
          </a:p>
        </p:txBody>
      </p:sp>
    </p:spTree>
    <p:extLst>
      <p:ext uri="{BB962C8B-B14F-4D97-AF65-F5344CB8AC3E}">
        <p14:creationId xmlns:p14="http://schemas.microsoft.com/office/powerpoint/2010/main" val="336584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D94DAC-93CE-4D2F-912C-38396D6D2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330996"/>
              </p:ext>
            </p:extLst>
          </p:nvPr>
        </p:nvGraphicFramePr>
        <p:xfrm>
          <a:off x="169244" y="85515"/>
          <a:ext cx="11780520" cy="687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1822">
                  <a:extLst>
                    <a:ext uri="{9D8B030D-6E8A-4147-A177-3AD203B41FA5}">
                      <a16:colId xmlns:a16="http://schemas.microsoft.com/office/drawing/2014/main" val="3574806952"/>
                    </a:ext>
                  </a:extLst>
                </a:gridCol>
                <a:gridCol w="2694723">
                  <a:extLst>
                    <a:ext uri="{9D8B030D-6E8A-4147-A177-3AD203B41FA5}">
                      <a16:colId xmlns:a16="http://schemas.microsoft.com/office/drawing/2014/main" val="4222786874"/>
                    </a:ext>
                  </a:extLst>
                </a:gridCol>
                <a:gridCol w="2793975">
                  <a:extLst>
                    <a:ext uri="{9D8B030D-6E8A-4147-A177-3AD203B41FA5}">
                      <a16:colId xmlns:a16="http://schemas.microsoft.com/office/drawing/2014/main" val="1544595130"/>
                    </a:ext>
                  </a:extLst>
                </a:gridCol>
              </a:tblGrid>
              <a:tr h="483371">
                <a:tc>
                  <a:txBody>
                    <a:bodyPr/>
                    <a:lstStyle/>
                    <a:p>
                      <a:r>
                        <a:rPr lang="en-US" dirty="0"/>
                        <a:t>Projects from previous batch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Student(s)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995074"/>
                  </a:ext>
                </a:extLst>
              </a:tr>
              <a:tr h="597105">
                <a:tc>
                  <a:txBody>
                    <a:bodyPr/>
                    <a:lstStyle/>
                    <a:p>
                      <a:r>
                        <a:rPr lang="en-US" sz="1800" dirty="0" err="1"/>
                        <a:t>i-CollDet</a:t>
                      </a:r>
                      <a:r>
                        <a:rPr lang="en-US" sz="1800" dirty="0"/>
                        <a:t>: An interactive web app for collision detection benchmark and visualization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Waralee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Tanaphantaruk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Issawat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Nilavongse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Computer Graphics and VR </a:t>
                      </a:r>
                      <a:endParaRPr lang="en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07901"/>
                  </a:ext>
                </a:extLst>
              </a:tr>
              <a:tr h="341203">
                <a:tc>
                  <a:txBody>
                    <a:bodyPr/>
                    <a:lstStyle/>
                    <a:p>
                      <a:r>
                        <a:rPr lang="en-US" sz="1800" dirty="0"/>
                        <a:t>Haptic VR Cardio Vascular Access Training Simulator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Krongpong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Monpengpinij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Computer Graphics and VR </a:t>
                      </a:r>
                      <a:endParaRPr lang="en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151029"/>
                  </a:ext>
                </a:extLst>
              </a:tr>
              <a:tr h="544869">
                <a:tc>
                  <a:txBody>
                    <a:bodyPr/>
                    <a:lstStyle/>
                    <a:p>
                      <a:r>
                        <a:rPr lang="en-US" sz="1800" dirty="0"/>
                        <a:t>The Effect of Dramatic Elements in Educational Serious Games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Pantita</a:t>
                      </a:r>
                      <a:r>
                        <a:rPr lang="en-US" sz="1800" dirty="0"/>
                        <a:t> Wang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Digital Media</a:t>
                      </a:r>
                      <a:endParaRPr lang="en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34628"/>
                  </a:ext>
                </a:extLst>
              </a:tr>
              <a:tr h="597105">
                <a:tc>
                  <a:txBody>
                    <a:bodyPr/>
                    <a:lstStyle/>
                    <a:p>
                      <a:r>
                        <a:rPr lang="en-US" sz="1800" dirty="0"/>
                        <a:t>Localization of Input Devices in a Virtual Training Game for Surgeons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Kiettikoon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Amornrat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ComNets</a:t>
                      </a:r>
                      <a:endParaRPr lang="en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237612"/>
                  </a:ext>
                </a:extLst>
              </a:tr>
              <a:tr h="597105">
                <a:tc>
                  <a:txBody>
                    <a:bodyPr/>
                    <a:lstStyle/>
                    <a:p>
                      <a:r>
                        <a:rPr lang="en-US" sz="1800" dirty="0"/>
                        <a:t>Human mobility tracking and malaria infection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Chaitawat</a:t>
                      </a:r>
                      <a:r>
                        <a:rPr lang="en-US" sz="1800" dirty="0"/>
                        <a:t> Sa-</a:t>
                      </a:r>
                      <a:r>
                        <a:rPr lang="en-US" sz="1800" dirty="0" err="1"/>
                        <a:t>ngamuang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Bremen Spatial Cognition Center</a:t>
                      </a:r>
                      <a:endParaRPr lang="en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537468"/>
                  </a:ext>
                </a:extLst>
              </a:tr>
              <a:tr h="853008">
                <a:tc>
                  <a:txBody>
                    <a:bodyPr/>
                    <a:lstStyle/>
                    <a:p>
                      <a:r>
                        <a:rPr lang="en-US" sz="1800" dirty="0"/>
                        <a:t>Music Recommendation based on DJ Sets and Features from the Recording Studio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Pattararat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Kiattipadungkul</a:t>
                      </a:r>
                      <a:r>
                        <a:rPr lang="en-US" sz="1800" dirty="0"/>
                        <a:t>,  </a:t>
                      </a:r>
                      <a:r>
                        <a:rPr lang="en-US" sz="1800" dirty="0" err="1"/>
                        <a:t>Tanyarin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Karuchit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Bremen Spatial Cognition Center</a:t>
                      </a:r>
                      <a:endParaRPr lang="en-DE" sz="1800" dirty="0"/>
                    </a:p>
                    <a:p>
                      <a:endParaRPr lang="en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280246"/>
                  </a:ext>
                </a:extLst>
              </a:tr>
              <a:tr h="853008">
                <a:tc>
                  <a:txBody>
                    <a:bodyPr/>
                    <a:lstStyle/>
                    <a:p>
                      <a:r>
                        <a:rPr lang="en-US" sz="1800" dirty="0"/>
                        <a:t>Audio vs Visual: Guiding Technique for </a:t>
                      </a:r>
                      <a:r>
                        <a:rPr lang="en-US" sz="1800" dirty="0" err="1"/>
                        <a:t>Caniotomy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Nuttawut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Nuchprayoon</a:t>
                      </a:r>
                      <a:endParaRPr lang="en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Bremen Spatial Cognition Center</a:t>
                      </a:r>
                      <a:endParaRPr lang="en-DE" sz="1800" dirty="0"/>
                    </a:p>
                    <a:p>
                      <a:endParaRPr lang="en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516222"/>
                  </a:ext>
                </a:extLst>
              </a:tr>
              <a:tr h="853008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Spheres2Mesh: Reconstruction of Sphere-packed Virtual Tooth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Tanakitti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Sachati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Sirichoke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Yooyen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Teerakarn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Boriboonsub</a:t>
                      </a:r>
                      <a:endParaRPr lang="en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Institute for AI</a:t>
                      </a:r>
                      <a:endParaRPr lang="en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90523"/>
                  </a:ext>
                </a:extLst>
              </a:tr>
              <a:tr h="778383"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iClones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incremental by machine learning</a:t>
                      </a:r>
                      <a:endParaRPr lang="en-D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Aramongkolvichai</a:t>
                      </a:r>
                      <a:endParaRPr lang="en-D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 Engineering</a:t>
                      </a:r>
                      <a:endParaRPr lang="en-DE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330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40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Student Research Symposium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53" y="3815983"/>
            <a:ext cx="3729644" cy="2797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50" y="457857"/>
            <a:ext cx="3888057" cy="2592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6A8CBA-6912-4893-BFC9-E5ACC2D305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5" y="3955664"/>
            <a:ext cx="3309146" cy="2481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54BB05-CF80-46C5-B39E-5FAF41142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50" y="3429000"/>
            <a:ext cx="3740148" cy="28051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FC11B2-26C9-4E4C-9214-E255463B5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049" y="1385326"/>
            <a:ext cx="5751490" cy="21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6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276114" cy="4351338"/>
          </a:xfrm>
        </p:spPr>
        <p:txBody>
          <a:bodyPr>
            <a:normAutofit/>
          </a:bodyPr>
          <a:lstStyle/>
          <a:p>
            <a:r>
              <a:rPr lang="en-US" sz="3600" dirty="0"/>
              <a:t>You submit an application</a:t>
            </a:r>
          </a:p>
          <a:p>
            <a:r>
              <a:rPr lang="en-US" sz="3600" dirty="0"/>
              <a:t>Interviews held in February</a:t>
            </a:r>
          </a:p>
          <a:p>
            <a:r>
              <a:rPr lang="en-US" sz="3600" dirty="0"/>
              <a:t>All materials sent to Bremen</a:t>
            </a:r>
          </a:p>
          <a:p>
            <a:r>
              <a:rPr lang="en-US" sz="3600" dirty="0"/>
              <a:t>Heads of labs select students based on interests and skills</a:t>
            </a:r>
          </a:p>
          <a:p>
            <a:r>
              <a:rPr lang="en-US" sz="3600" dirty="0"/>
              <a:t>Scholarship recipients selected based on merit and senior project linkage</a:t>
            </a:r>
          </a:p>
          <a:p>
            <a:r>
              <a:rPr lang="en-US" sz="3600" dirty="0"/>
              <a:t>Offers made in late Feb/early March</a:t>
            </a:r>
          </a:p>
        </p:txBody>
      </p:sp>
    </p:spTree>
    <p:extLst>
      <p:ext uri="{BB962C8B-B14F-4D97-AF65-F5344CB8AC3E}">
        <p14:creationId xmlns:p14="http://schemas.microsoft.com/office/powerpoint/2010/main" val="4275406220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15737</TotalTime>
  <Words>321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Cordia New</vt:lpstr>
      <vt:lpstr>DB Helvethaica X 45 Li</vt:lpstr>
      <vt:lpstr>DB Helvethaica X 75 Bd</vt:lpstr>
      <vt:lpstr>Trebuchet MS</vt:lpstr>
      <vt:lpstr>2_Custom Design</vt:lpstr>
      <vt:lpstr>Custom Design</vt:lpstr>
      <vt:lpstr>1_Custom Design</vt:lpstr>
      <vt:lpstr>University of Bremen  Summer Research Internship Program</vt:lpstr>
      <vt:lpstr>General Information</vt:lpstr>
      <vt:lpstr>Six Labs</vt:lpstr>
      <vt:lpstr>PowerPoint Presentation</vt:lpstr>
      <vt:lpstr>Summer Student Research Symposium</vt:lpstr>
      <vt:lpstr>Process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Voranun Leelaluckana</dc:creator>
  <cp:lastModifiedBy>Peter</cp:lastModifiedBy>
  <cp:revision>175</cp:revision>
  <dcterms:created xsi:type="dcterms:W3CDTF">2016-08-15T08:52:23Z</dcterms:created>
  <dcterms:modified xsi:type="dcterms:W3CDTF">2022-01-27T10:18:16Z</dcterms:modified>
</cp:coreProperties>
</file>